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omfortaa SemiBold"/>
      <p:regular r:id="rId21"/>
      <p:bold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Poppins Light"/>
      <p:regular r:id="rId27"/>
      <p:bold r:id="rId28"/>
      <p:italic r:id="rId29"/>
      <p:boldItalic r:id="rId30"/>
    </p:embeddedFont>
    <p:embeddedFont>
      <p:font typeface="Poppins Medium"/>
      <p:regular r:id="rId31"/>
      <p:bold r:id="rId32"/>
      <p:italic r:id="rId33"/>
      <p:boldItalic r:id="rId34"/>
    </p:embeddedFont>
    <p:embeddedFont>
      <p:font typeface="Poppins SemiBold"/>
      <p:regular r:id="rId35"/>
      <p:bold r:id="rId36"/>
      <p:italic r:id="rId37"/>
      <p:boldItalic r:id="rId38"/>
    </p:embeddedFont>
    <p:embeddedFont>
      <p:font typeface="Comfortaa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bold.fntdata"/><Relationship Id="rId20" Type="http://schemas.openxmlformats.org/officeDocument/2006/relationships/slide" Target="slides/slide15.xml"/><Relationship Id="rId22" Type="http://schemas.openxmlformats.org/officeDocument/2006/relationships/font" Target="fonts/ComfortaaSemiBold-bold.fntdata"/><Relationship Id="rId21" Type="http://schemas.openxmlformats.org/officeDocument/2006/relationships/font" Target="fonts/ComfortaaSemiBold-regular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PoppinsLight-bold.fntdata"/><Relationship Id="rId27" Type="http://schemas.openxmlformats.org/officeDocument/2006/relationships/font" Target="fonts/Poppins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regular.fntdata"/><Relationship Id="rId30" Type="http://schemas.openxmlformats.org/officeDocument/2006/relationships/font" Target="fonts/Poppins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PoppinsMedium-italic.fntdata"/><Relationship Id="rId10" Type="http://schemas.openxmlformats.org/officeDocument/2006/relationships/slide" Target="slides/slide5.xml"/><Relationship Id="rId32" Type="http://schemas.openxmlformats.org/officeDocument/2006/relationships/font" Target="fonts/PoppinsMedium-bold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Poppi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italic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.fntdata"/><Relationship Id="rId17" Type="http://schemas.openxmlformats.org/officeDocument/2006/relationships/slide" Target="slides/slide12.xml"/><Relationship Id="rId39" Type="http://schemas.openxmlformats.org/officeDocument/2006/relationships/font" Target="fonts/Comfortaa-regular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c08055df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c08055df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c08055df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c08055df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5276f7e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5276f7e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5276f7eb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e5276f7eb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a79c1e9e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a79c1e9e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28d6e0a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28d6e0a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ab6502ea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ab6502e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ab6502e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ab6502e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bd73c6d2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bd73c6d2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c08055df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c08055df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5276f7eb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5276f7eb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c08055df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c08055df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c08055df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c08055df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c08055df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c08055df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arxiv.org/abs/2112.1074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hyperlink" Target="http://drive.google.com/file/d/1iNSFiSS_BKNLVUDkJETaGv5GtXmjRx2f/view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hyperlink" Target="https://arxiv.org/abs/2111.02114" TargetMode="External"/><Relationship Id="rId5" Type="http://schemas.openxmlformats.org/officeDocument/2006/relationships/hyperlink" Target="https://github.com/openai/CL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967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Head of Applied AI, Beans AI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3  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Stable Diffusion in Practice, Industrial Methods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606" y="3429000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2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Dall-E2: 1 Ft View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824725" y="3109100"/>
            <a:ext cx="7854600" cy="18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DALL-E 2's trained as: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">
                <a:solidFill>
                  <a:schemeClr val="accent4"/>
                </a:solidFill>
              </a:rPr>
              <a:t>Prior is trained</a:t>
            </a:r>
            <a:r>
              <a:rPr lang="en"/>
              <a:t> by using Text and Image Embeddings Created by CLIP model.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">
                <a:solidFill>
                  <a:schemeClr val="accent4"/>
                </a:solidFill>
              </a:rPr>
              <a:t>Decoder is trained </a:t>
            </a:r>
            <a:r>
              <a:rPr lang="en"/>
              <a:t>by Image Embedding from CLIP and Image itself.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Once, Prior and Decoder is trained, To </a:t>
            </a:r>
            <a:r>
              <a:rPr b="1" i="1" lang="en">
                <a:solidFill>
                  <a:schemeClr val="accent4"/>
                </a:solidFill>
              </a:rPr>
              <a:t>do Text-to-Image</a:t>
            </a:r>
            <a:r>
              <a:rPr lang="en"/>
              <a:t>:</a:t>
            </a:r>
            <a:br>
              <a:rPr lang="en"/>
            </a:br>
            <a:r>
              <a:rPr lang="en"/>
              <a:t>1. Get the Text Encoding from Prompt Text.</a:t>
            </a:r>
            <a:br>
              <a:rPr lang="en"/>
            </a:br>
            <a:r>
              <a:rPr lang="en"/>
              <a:t>2. Input Text Embedding to Prior and Get Image Embedding. </a:t>
            </a:r>
            <a:br>
              <a:rPr lang="en"/>
            </a:br>
            <a:r>
              <a:rPr lang="en"/>
              <a:t>3. Generate Image iteratively from Image Embedding using Diffusion Process.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250" y="645425"/>
            <a:ext cx="5417701" cy="23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6617750" y="728925"/>
            <a:ext cx="22524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We can directly </a:t>
            </a:r>
            <a:r>
              <a:rPr b="1" i="1" lang="en">
                <a:solidFill>
                  <a:schemeClr val="accent4"/>
                </a:solidFill>
              </a:rPr>
              <a:t>train the Decoder with Text Embedding,</a:t>
            </a:r>
            <a:r>
              <a:rPr lang="en"/>
              <a:t> but results are not that great. </a:t>
            </a:r>
            <a:r>
              <a:rPr lang="en"/>
              <a:t>Authors</a:t>
            </a:r>
            <a:r>
              <a:rPr lang="en"/>
              <a:t> of the OpenAI have experimented that and found capacity is much better with Prior before </a:t>
            </a:r>
            <a:r>
              <a:rPr lang="en"/>
              <a:t>training decoder.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3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Dall-E2: GLIDE: Decoder Diffusion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25" y="756349"/>
            <a:ext cx="4623699" cy="108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625" y="2062226"/>
            <a:ext cx="4623698" cy="25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5209025" y="819025"/>
            <a:ext cx="3587400" cy="3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Decoder is also a Diffusion model called </a:t>
            </a:r>
            <a:r>
              <a:rPr b="1" i="1" lang="en">
                <a:solidFill>
                  <a:schemeClr val="accent4"/>
                </a:solidFill>
              </a:rPr>
              <a:t>GLIDE by OpenAI</a:t>
            </a:r>
            <a:r>
              <a:rPr lang="en"/>
              <a:t> and very much like the DDPM Model.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https://arxiv.org/abs/2112.10741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addition to positional encoding as in DDPM, it take two more inputs other than Image as:</a:t>
            </a:r>
            <a:br>
              <a:rPr lang="en"/>
            </a:br>
            <a:r>
              <a:rPr b="1" i="1" lang="en">
                <a:solidFill>
                  <a:schemeClr val="accent4"/>
                </a:solidFill>
              </a:rPr>
              <a:t>CLIP Text Embedding</a:t>
            </a:r>
            <a:br>
              <a:rPr b="1" i="1" lang="en">
                <a:solidFill>
                  <a:schemeClr val="accent4"/>
                </a:solidFill>
              </a:rPr>
            </a:br>
            <a:r>
              <a:rPr b="1" i="1" lang="en">
                <a:solidFill>
                  <a:schemeClr val="accent4"/>
                </a:solidFill>
              </a:rPr>
              <a:t>CLIP Image Embedding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Rest of the Diffusion Model Semantics are same as DDPM.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 Course</a:t>
            </a:r>
            <a:r>
              <a:rPr lang="en"/>
              <a:t> it has higher number of </a:t>
            </a:r>
            <a:r>
              <a:rPr lang="en"/>
              <a:t>parameters</a:t>
            </a:r>
            <a:r>
              <a:rPr lang="en"/>
              <a:t> to learn than DDPM.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Dall-E2: Yay, Let’s Train?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Yes, lets train a Dall-E2 model from scratch:</a:t>
            </a:r>
            <a:br>
              <a:rPr lang="en"/>
            </a:br>
            <a:r>
              <a:rPr lang="en"/>
              <a:t>- If we have 1024 TPUv3</a:t>
            </a:r>
            <a:br>
              <a:rPr lang="en"/>
            </a:br>
            <a:r>
              <a:rPr lang="en"/>
              <a:t>- 900K to run this experiment</a:t>
            </a:r>
            <a:br>
              <a:rPr lang="en"/>
            </a:br>
            <a:r>
              <a:rPr lang="en"/>
              <a:t>- Time to do few iterations with time and money at hand.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scenario above is not easily viable, then go for </a:t>
            </a:r>
            <a:r>
              <a:rPr b="1" i="1" lang="en">
                <a:solidFill>
                  <a:schemeClr val="accent4"/>
                </a:solidFill>
              </a:rPr>
              <a:t>fine-tuning the Open Source Stable Diffusion</a:t>
            </a:r>
            <a:r>
              <a:rPr lang="en"/>
              <a:t> for our custom Data needs.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>
                <a:solidFill>
                  <a:schemeClr val="accent4"/>
                </a:solidFill>
              </a:rPr>
              <a:t>This is still a very big deal..!!</a:t>
            </a:r>
            <a:r>
              <a:rPr lang="en"/>
              <a:t> 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325" y="761999"/>
            <a:ext cx="4502950" cy="40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Experiments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: Use what we learned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244925" y="762000"/>
            <a:ext cx="47082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Knowledge of Diffusion Model and CLIP Text and Image Embedding, We can play around with some basic Image generation and get a feel for:</a:t>
            </a:r>
            <a:br>
              <a:rPr lang="en"/>
            </a:br>
            <a:br>
              <a:rPr lang="en"/>
            </a:br>
            <a:r>
              <a:rPr i="1" lang="en">
                <a:solidFill>
                  <a:schemeClr val="accent4"/>
                </a:solidFill>
              </a:rPr>
              <a:t>CLIP Text Encoders.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Hugging Face Spaces.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Hugging Face Diffusers Library.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Before fiddling with Code, remember:</a:t>
            </a:r>
            <a:br>
              <a:rPr lang="en"/>
            </a:br>
            <a:r>
              <a:rPr i="1" lang="en">
                <a:solidFill>
                  <a:schemeClr val="accent4"/>
                </a:solidFill>
              </a:rPr>
              <a:t>Latents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Text Embedding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Image Embedding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Diffusion Process across Timestamps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Let’s Go To The RunPod:</a:t>
            </a:r>
            <a:br>
              <a:rPr lang="en"/>
            </a:br>
            <a:r>
              <a:rPr i="1" lang="en">
                <a:solidFill>
                  <a:schemeClr val="accent1"/>
                </a:solidFill>
              </a:rPr>
              <a:t>Module_3_Stable_Diffusion_Deep_Dive.ipynb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Questions?</a:t>
            </a:r>
            <a:endParaRPr sz="2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11" name="Google Shape;21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7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sz="5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Got the Diffusion Mode, Now What?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775" y="762000"/>
            <a:ext cx="4285325" cy="42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244925" y="798275"/>
            <a:ext cx="3873600" cy="23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Ok, got the diffusion Mode</a:t>
            </a:r>
            <a:r>
              <a:rPr lang="en"/>
              <a:t>l.</a:t>
            </a:r>
            <a:br>
              <a:rPr lang="en"/>
            </a:br>
            <a:br>
              <a:rPr lang="en"/>
            </a:br>
            <a:r>
              <a:rPr b="1" i="1" lang="en" sz="1500">
                <a:solidFill>
                  <a:schemeClr val="accent4"/>
                </a:solidFill>
              </a:rPr>
              <a:t>I can training a model to convert random noise into images of intent. </a:t>
            </a:r>
            <a:br>
              <a:rPr b="1" i="1" lang="en" sz="1500">
                <a:solidFill>
                  <a:schemeClr val="accent4"/>
                </a:solidFill>
              </a:rPr>
            </a:br>
            <a:br>
              <a:rPr b="1" i="1" lang="en" sz="1500">
                <a:solidFill>
                  <a:schemeClr val="accent4"/>
                </a:solidFill>
              </a:rPr>
            </a:br>
            <a:r>
              <a:rPr b="1" i="1" lang="en" sz="1500">
                <a:solidFill>
                  <a:schemeClr val="accent4"/>
                </a:solidFill>
              </a:rPr>
              <a:t>Not what?</a:t>
            </a:r>
            <a:endParaRPr b="1" sz="1500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What is missing from Text-to-Image Stable Diffusion Model?</a:t>
            </a:r>
            <a:br>
              <a:rPr b="1" lang="en" sz="1500">
                <a:solidFill>
                  <a:schemeClr val="dk1"/>
                </a:solidFill>
              </a:rPr>
            </a:br>
            <a:br>
              <a:rPr b="1" lang="en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35425" y="3220350"/>
            <a:ext cx="37374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solidFill>
                  <a:schemeClr val="accent4"/>
                </a:solidFill>
              </a:rPr>
              <a:t>The Text</a:t>
            </a:r>
            <a:endParaRPr i="1" sz="2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Let’s see what we need to Text-Condition the Diffusion Model.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Module 3 Purpose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16950" y="1044325"/>
            <a:ext cx="4781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The Text Conditioning Process..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Figure out the Inspiration of Text Condition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Dall-E2 Process: Clip ⇒ GLIDE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 papers: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CLIP</a:t>
            </a:r>
            <a:b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 GLIDE</a:t>
            </a:r>
            <a:b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 Dall-E2</a:t>
            </a:r>
            <a:endParaRPr b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Training Stable Diffusion at Scale.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 Important Terminologies.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Setup Hands on Stable Diffusion Code base.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Experiment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with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Hugging Face Diffusers Model.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650" y="1218525"/>
            <a:ext cx="2447125" cy="6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921575" y="2041875"/>
            <a:ext cx="24471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highlight>
                  <a:schemeClr val="dk1"/>
                </a:highlight>
                <a:latin typeface="Comfortaa SemiBold"/>
                <a:ea typeface="Comfortaa SemiBold"/>
                <a:cs typeface="Comfortaa SemiBold"/>
                <a:sym typeface="Comfortaa SemiBold"/>
              </a:rPr>
              <a:t>OpenAI CLIP</a:t>
            </a:r>
            <a:endParaRPr sz="2500">
              <a:solidFill>
                <a:schemeClr val="lt1"/>
              </a:solidFill>
              <a:highlight>
                <a:schemeClr val="dk1"/>
              </a:highlight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038" y="2814225"/>
            <a:ext cx="35623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6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Dall-E2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: 10000 Ft View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637" y="768074"/>
            <a:ext cx="7022724" cy="19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900925" y="2956700"/>
            <a:ext cx="78546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Enter Text Description to generate Images.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Text in Encoded into Text Embedding and processed further by pipeline models.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more than 1 internal pipeline models, which work together. No Monolithic trained!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in orange and blue shapes? Any guesses?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511850" y="899700"/>
            <a:ext cx="1721750" cy="1778850"/>
          </a:xfrm>
          <a:custGeom>
            <a:rect b="b" l="l" r="r" t="t"/>
            <a:pathLst>
              <a:path extrusionOk="0" h="71154" w="72640">
                <a:moveTo>
                  <a:pt x="13503" y="7257"/>
                </a:moveTo>
                <a:cubicBezTo>
                  <a:pt x="3347" y="16376"/>
                  <a:pt x="-5116" y="51866"/>
                  <a:pt x="3675" y="61640"/>
                </a:cubicBezTo>
                <a:cubicBezTo>
                  <a:pt x="12466" y="71414"/>
                  <a:pt x="56093" y="75018"/>
                  <a:pt x="66249" y="65899"/>
                </a:cubicBezTo>
                <a:cubicBezTo>
                  <a:pt x="76405" y="56781"/>
                  <a:pt x="73402" y="16703"/>
                  <a:pt x="64611" y="6929"/>
                </a:cubicBezTo>
                <a:cubicBezTo>
                  <a:pt x="55820" y="-2845"/>
                  <a:pt x="23659" y="-1861"/>
                  <a:pt x="13503" y="7257"/>
                </a:cubicBezTo>
                <a:close/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Google Shape;97;p16"/>
          <p:cNvSpPr/>
          <p:nvPr/>
        </p:nvSpPr>
        <p:spPr>
          <a:xfrm>
            <a:off x="5689864" y="961201"/>
            <a:ext cx="887525" cy="1768800"/>
          </a:xfrm>
          <a:custGeom>
            <a:rect b="b" l="l" r="r" t="t"/>
            <a:pathLst>
              <a:path extrusionOk="0" h="70752" w="35501">
                <a:moveTo>
                  <a:pt x="13199" y="210"/>
                </a:moveTo>
                <a:cubicBezTo>
                  <a:pt x="7739" y="429"/>
                  <a:pt x="3753" y="757"/>
                  <a:pt x="1733" y="10694"/>
                </a:cubicBezTo>
                <a:cubicBezTo>
                  <a:pt x="-287" y="20632"/>
                  <a:pt x="-505" y="50498"/>
                  <a:pt x="1078" y="59835"/>
                </a:cubicBezTo>
                <a:cubicBezTo>
                  <a:pt x="2662" y="69172"/>
                  <a:pt x="6429" y="65678"/>
                  <a:pt x="11234" y="66715"/>
                </a:cubicBezTo>
                <a:cubicBezTo>
                  <a:pt x="16039" y="67753"/>
                  <a:pt x="26031" y="75615"/>
                  <a:pt x="29908" y="66060"/>
                </a:cubicBezTo>
                <a:cubicBezTo>
                  <a:pt x="33785" y="56505"/>
                  <a:pt x="37279" y="20358"/>
                  <a:pt x="34494" y="9383"/>
                </a:cubicBezTo>
                <a:cubicBezTo>
                  <a:pt x="31709" y="-1592"/>
                  <a:pt x="18659" y="-8"/>
                  <a:pt x="13199" y="210"/>
                </a:cubicBezTo>
                <a:close/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Google Shape;98;p16"/>
          <p:cNvSpPr txBox="1"/>
          <p:nvPr/>
        </p:nvSpPr>
        <p:spPr>
          <a:xfrm>
            <a:off x="1163025" y="3945225"/>
            <a:ext cx="7592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Orange Shape is: Model called Prior(which converts Text into Text Embedding. </a:t>
            </a:r>
            <a:br>
              <a:rPr b="1" i="1" lang="en">
                <a:solidFill>
                  <a:schemeClr val="accent4"/>
                </a:solidFill>
              </a:rPr>
            </a:br>
            <a:r>
              <a:rPr b="1" i="1" lang="en">
                <a:solidFill>
                  <a:schemeClr val="accent1"/>
                </a:solidFill>
              </a:rPr>
              <a:t>Blue Shape is: Diffusion Model(which we learned in last module) </a:t>
            </a:r>
            <a:endParaRPr b="1" i="1">
              <a:solidFill>
                <a:schemeClr val="accent1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1875575" y="4553800"/>
            <a:ext cx="5028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we will learn about Orange Shape(Text Encoder) now!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7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Dall-E2: 100 Ft View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824725" y="3109100"/>
            <a:ext cx="7854600" cy="18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DALL-E 2's works as: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First</a:t>
            </a:r>
            <a:r>
              <a:rPr lang="en"/>
              <a:t>, a text prompt converted to Text Embedding via trained Text Encoder.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Next</a:t>
            </a:r>
            <a:r>
              <a:rPr lang="en"/>
              <a:t>, a model called the </a:t>
            </a:r>
            <a:r>
              <a:rPr b="1" i="1" lang="en">
                <a:solidFill>
                  <a:schemeClr val="accent1"/>
                </a:solidFill>
              </a:rPr>
              <a:t>prior</a:t>
            </a:r>
            <a:r>
              <a:rPr lang="en"/>
              <a:t> maps the Text Embedding to a corresponding Image Encoding that captures the semantic information of the prompt contained in the text encoding.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Finally</a:t>
            </a:r>
            <a:r>
              <a:rPr lang="en"/>
              <a:t>, an image decoder(which is </a:t>
            </a:r>
            <a:r>
              <a:rPr b="1" i="1" lang="en">
                <a:solidFill>
                  <a:schemeClr val="accent4"/>
                </a:solidFill>
              </a:rPr>
              <a:t>diffusion model</a:t>
            </a:r>
            <a:r>
              <a:rPr lang="en"/>
              <a:t>) stochastically generates an image which is a visual manifestation of this semantic information.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250" y="645425"/>
            <a:ext cx="5417701" cy="23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6413000" y="783775"/>
            <a:ext cx="21540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Prior and Decoder both are Diffusion Models. </a:t>
            </a:r>
            <a:r>
              <a:rPr i="1" lang="en"/>
              <a:t>Prior</a:t>
            </a:r>
            <a:r>
              <a:rPr i="1" lang="en"/>
              <a:t> can be </a:t>
            </a:r>
            <a:r>
              <a:rPr i="1" lang="en"/>
              <a:t>Autoregressive</a:t>
            </a:r>
            <a:r>
              <a:rPr i="1" lang="en"/>
              <a:t> model as well, but Diffusion Model works better. We will see what it means in a bit!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OpenAI CLIP: Revisit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CLIP generated Caption for Images.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 ⇒ Text is not what we want, but it is still very useful for us because:</a:t>
            </a:r>
            <a:br>
              <a:rPr lang="en"/>
            </a:br>
            <a:r>
              <a:rPr b="1" i="1" lang="en">
                <a:solidFill>
                  <a:schemeClr val="accent4"/>
                </a:solidFill>
              </a:rPr>
              <a:t>CLIP is Contrastive Model, which tried to match Image with Text in Latent </a:t>
            </a:r>
            <a:r>
              <a:rPr b="1" i="1" lang="en">
                <a:solidFill>
                  <a:schemeClr val="accent4"/>
                </a:solidFill>
              </a:rPr>
              <a:t>representation</a:t>
            </a:r>
            <a:r>
              <a:rPr b="1" i="1" lang="en">
                <a:solidFill>
                  <a:schemeClr val="accent4"/>
                </a:solidFill>
              </a:rPr>
              <a:t> space.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trained on pairs of Image and their captions and it tried to match them. 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25" y="1141800"/>
            <a:ext cx="3580199" cy="11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100" y="1083250"/>
            <a:ext cx="4149351" cy="264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OpenAI CLIP: Revisit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30" name="Google Shape;130;p19" title="CLIP_training-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50" y="856623"/>
            <a:ext cx="4636248" cy="260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3525" y="1145062"/>
            <a:ext cx="3718776" cy="20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714000" y="3634725"/>
            <a:ext cx="794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when we say, CLIP model is trained, it means:</a:t>
            </a:r>
            <a:br>
              <a:rPr lang="en"/>
            </a:br>
            <a:r>
              <a:rPr b="1" i="1" lang="en">
                <a:solidFill>
                  <a:schemeClr val="accent4"/>
                </a:solidFill>
              </a:rPr>
              <a:t>Text and Image Encoders are able to encode Texts and Images into their respective embeddings, where </a:t>
            </a:r>
            <a:r>
              <a:rPr b="1" i="1" lang="en">
                <a:solidFill>
                  <a:schemeClr val="accent1"/>
                </a:solidFill>
              </a:rPr>
              <a:t>Contrastive Loss</a:t>
            </a:r>
            <a:r>
              <a:rPr b="1" i="1" lang="en">
                <a:solidFill>
                  <a:schemeClr val="accent4"/>
                </a:solidFill>
              </a:rPr>
              <a:t> is minimized between embeddings. </a:t>
            </a:r>
            <a:endParaRPr b="1" i="1">
              <a:solidFill>
                <a:schemeClr val="accent4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3333450" y="4536100"/>
            <a:ext cx="5741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WHT!! Contrastive Loss!!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OpenAI CLIP: Contrastive Loss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727" y="945163"/>
            <a:ext cx="5233676" cy="331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376750" y="991025"/>
            <a:ext cx="2776500" cy="3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Contrastive Loss is nothing </a:t>
            </a:r>
            <a:r>
              <a:rPr lang="en"/>
              <a:t>fancy</a:t>
            </a:r>
            <a:r>
              <a:rPr lang="en"/>
              <a:t> </a:t>
            </a:r>
            <a:r>
              <a:rPr lang="en"/>
              <a:t>but: </a:t>
            </a:r>
            <a:br>
              <a:rPr lang="en"/>
            </a:br>
            <a:r>
              <a:rPr lang="en"/>
              <a:t>From Sum of all the dot product of all the </a:t>
            </a:r>
            <a:r>
              <a:rPr b="1" i="1" lang="en">
                <a:solidFill>
                  <a:schemeClr val="accent4"/>
                </a:solidFill>
              </a:rPr>
              <a:t>matching</a:t>
            </a:r>
            <a:r>
              <a:rPr lang="en"/>
              <a:t> text and Image embedding pairs while subtracting </a:t>
            </a:r>
            <a:r>
              <a:rPr lang="en">
                <a:solidFill>
                  <a:schemeClr val="dk1"/>
                </a:solidFill>
              </a:rPr>
              <a:t>Sum of all the dot product of all the </a:t>
            </a:r>
            <a:r>
              <a:rPr b="1" i="1" lang="en">
                <a:solidFill>
                  <a:schemeClr val="accent4"/>
                </a:solidFill>
              </a:rPr>
              <a:t>Not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i="1" lang="en">
                <a:solidFill>
                  <a:schemeClr val="accent4"/>
                </a:solidFill>
              </a:rPr>
              <a:t>matching</a:t>
            </a:r>
            <a:r>
              <a:rPr lang="en">
                <a:solidFill>
                  <a:schemeClr val="dk1"/>
                </a:solidFill>
              </a:rPr>
              <a:t> text and Image embedding pairs.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Maximize:</a:t>
            </a:r>
            <a:br>
              <a:rPr lang="en">
                <a:solidFill>
                  <a:schemeClr val="dk1"/>
                </a:solidFill>
              </a:rPr>
            </a:br>
            <a:r>
              <a:rPr b="1" i="1" lang="en">
                <a:solidFill>
                  <a:schemeClr val="accent4"/>
                </a:solidFill>
              </a:rPr>
              <a:t>Sum of all the Green Boxed - Sum of all the Gray Boxes</a:t>
            </a:r>
            <a:endParaRPr b="1" i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1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OpenAI CLIP: Train or Use?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76750" y="838625"/>
            <a:ext cx="3431700" cy="3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CLIP is trained on</a:t>
            </a:r>
            <a:r>
              <a:rPr lang="en">
                <a:solidFill>
                  <a:schemeClr val="dk1"/>
                </a:solidFill>
              </a:rPr>
              <a:t>:</a:t>
            </a:r>
            <a:br>
              <a:rPr lang="en">
                <a:solidFill>
                  <a:schemeClr val="dk1"/>
                </a:solidFill>
              </a:rPr>
            </a:br>
            <a:r>
              <a:rPr b="1" i="1" lang="en">
                <a:solidFill>
                  <a:schemeClr val="accent4"/>
                </a:solidFill>
              </a:rPr>
              <a:t>LAION-400M</a:t>
            </a:r>
            <a:r>
              <a:rPr lang="en">
                <a:solidFill>
                  <a:schemeClr val="dk1"/>
                </a:solidFill>
              </a:rPr>
              <a:t>: Open Dataset of CLIP-Filtered </a:t>
            </a:r>
            <a:r>
              <a:rPr lang="en">
                <a:solidFill>
                  <a:schemeClr val="accent1"/>
                </a:solidFill>
              </a:rPr>
              <a:t>400 Million</a:t>
            </a:r>
            <a:r>
              <a:rPr lang="en">
                <a:solidFill>
                  <a:schemeClr val="dk1"/>
                </a:solidFill>
              </a:rPr>
              <a:t> Image-Text Pairs: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https://arxiv.org/abs/2111.02114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Systems needed for training a model like these are not an easy commodity.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Cost and Time are of essence in most cases. 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i="1" lang="en">
                <a:solidFill>
                  <a:schemeClr val="accent4"/>
                </a:solidFill>
              </a:rPr>
              <a:t>So, How to get my share of Text to Image </a:t>
            </a:r>
            <a:r>
              <a:rPr b="1" i="1" lang="en">
                <a:solidFill>
                  <a:schemeClr val="accent4"/>
                </a:solidFill>
              </a:rPr>
              <a:t>encoding</a:t>
            </a:r>
            <a:r>
              <a:rPr b="1" i="1" lang="en">
                <a:solidFill>
                  <a:schemeClr val="accent4"/>
                </a:solidFill>
              </a:rPr>
              <a:t> ?</a:t>
            </a:r>
            <a:endParaRPr b="1" i="1">
              <a:solidFill>
                <a:schemeClr val="accent4"/>
              </a:solidFill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4324475" y="814050"/>
            <a:ext cx="4507800" cy="4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OpenAI provides the </a:t>
            </a:r>
            <a:r>
              <a:rPr b="1" i="1" lang="en">
                <a:solidFill>
                  <a:schemeClr val="accent4"/>
                </a:solidFill>
              </a:rPr>
              <a:t>text and image encoders of the trained CLIP</a:t>
            </a:r>
            <a:r>
              <a:rPr lang="en"/>
              <a:t> model to the public.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Available as clip python package:</a:t>
            </a:r>
            <a:br>
              <a:rPr lang="en"/>
            </a:br>
            <a:r>
              <a:rPr lang="en">
                <a:solidFill>
                  <a:schemeClr val="accent1"/>
                </a:solidFill>
              </a:rPr>
              <a:t>import clip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model, preprocess = clip.load('ViT-B/32', device)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Text and Image Encoders are ready to use as:</a:t>
            </a:r>
            <a:br>
              <a:rPr lang="en"/>
            </a:br>
            <a:r>
              <a:rPr lang="en">
                <a:solidFill>
                  <a:schemeClr val="accent1"/>
                </a:solidFill>
              </a:rPr>
              <a:t># Calculate features</a:t>
            </a:r>
            <a:endParaRPr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model.encode_image(image_input)</a:t>
            </a:r>
            <a:endParaRPr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model.encode_text(text_inputs)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Dot product of these matching text and image embeddings will be higher than unmatched pair.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Documentation: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https://github.com/openai/CLIP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